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70" r:id="rId9"/>
    <p:sldId id="273" r:id="rId10"/>
    <p:sldId id="266" r:id="rId11"/>
    <p:sldId id="268" r:id="rId12"/>
    <p:sldId id="269" r:id="rId13"/>
    <p:sldId id="274" r:id="rId14"/>
    <p:sldId id="27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79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D61B5-1992-1A4B-8360-9B0402123FE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26EC6-82E2-004E-90A5-746EE87A7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26EC6-82E2-004E-90A5-746EE87A7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1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6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3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6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6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9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3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9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4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B1ABF-0088-0442-AF68-72B0551EBC4D}" type="datetimeFigureOut">
              <a:rPr lang="en-US" smtClean="0"/>
              <a:t>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39B8-DB38-4C4E-9514-AF15CE9F6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REaCh</a:t>
            </a:r>
            <a:r>
              <a:rPr lang="en-US" dirty="0" smtClean="0"/>
              <a:t> – Phonology 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uracy_by_difficulty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71" y="3825121"/>
            <a:ext cx="3448220" cy="2981510"/>
          </a:xfrm>
          <a:prstGeom prst="rect">
            <a:avLst/>
          </a:prstGeom>
        </p:spPr>
      </p:pic>
      <p:pic>
        <p:nvPicPr>
          <p:cNvPr id="8" name="Picture 7" descr="accuracy_by_difficultyNE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99" y="3825925"/>
            <a:ext cx="3405875" cy="2980705"/>
          </a:xfrm>
          <a:prstGeom prst="rect">
            <a:avLst/>
          </a:prstGeom>
        </p:spPr>
      </p:pic>
      <p:pic>
        <p:nvPicPr>
          <p:cNvPr id="11" name="Picture 10" descr="accuracy_by_difficulty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18" y="528492"/>
            <a:ext cx="4536811" cy="329663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2634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Accuracy by </a:t>
            </a:r>
            <a:r>
              <a:rPr lang="en-US" sz="2800" b="1" u="sng" dirty="0" smtClean="0"/>
              <a:t>Difficulty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873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0707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Accuracy by </a:t>
            </a:r>
            <a:r>
              <a:rPr lang="en-US" sz="3600" b="1" u="sng" dirty="0" smtClean="0"/>
              <a:t>Phoneme</a:t>
            </a:r>
            <a:endParaRPr lang="en-US" dirty="0"/>
          </a:p>
        </p:txBody>
      </p:sp>
      <p:pic>
        <p:nvPicPr>
          <p:cNvPr id="9" name="Picture 8" descr="Macintosh HD:Users:chdlab:Ratna:Github_REaCh_Choice_Task:data_analysis:phonology_new:accuracy_by_phoneme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0" y="678619"/>
            <a:ext cx="6817399" cy="30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unna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0" y="3718624"/>
            <a:ext cx="5380072" cy="3113188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647144"/>
              </p:ext>
            </p:extLst>
          </p:nvPr>
        </p:nvGraphicFramePr>
        <p:xfrm>
          <a:off x="6245482" y="4671429"/>
          <a:ext cx="2720532" cy="1613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133"/>
                <a:gridCol w="680133"/>
                <a:gridCol w="680133"/>
                <a:gridCol w="680133"/>
              </a:tblGrid>
              <a:tr h="562048">
                <a:tc>
                  <a:txBody>
                    <a:bodyPr/>
                    <a:lstStyle/>
                    <a:p>
                      <a:pPr algn="ctr"/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Lips</a:t>
                      </a:r>
                      <a:endParaRPr lang="en-US" sz="13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Roof</a:t>
                      </a:r>
                      <a:r>
                        <a:rPr lang="en-US" sz="1300" b="1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of Mouth</a:t>
                      </a:r>
                      <a:endParaRPr lang="en-US" sz="13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Back of Throat</a:t>
                      </a:r>
                      <a:endParaRPr lang="en-US" sz="13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583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Early</a:t>
                      </a:r>
                      <a:endParaRPr lang="en-US" sz="13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BA</a:t>
                      </a:r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DA</a:t>
                      </a:r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GA</a:t>
                      </a:r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583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Late</a:t>
                      </a:r>
                      <a:endParaRPr lang="en-US" sz="13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PA</a:t>
                      </a:r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TA</a:t>
                      </a:r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KA</a:t>
                      </a:r>
                      <a:endParaRPr lang="en-US" sz="13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81217" y="5573723"/>
            <a:ext cx="591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VOT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45432" y="432738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POA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1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cintosh HD:private:var:folders:wc:w1ytm9pj1c5_n3hw7w59vj8c0000gp:T:TemporaryItems:unnam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80" y="1"/>
            <a:ext cx="7227468" cy="31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private:var:folders:wc:w1ytm9pj1c5_n3hw7w59vj8c0000gp:T:TemporaryItems:unnam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37249"/>
            <a:ext cx="7227468" cy="3420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912379"/>
              </p:ext>
            </p:extLst>
          </p:nvPr>
        </p:nvGraphicFramePr>
        <p:xfrm>
          <a:off x="6533534" y="2317875"/>
          <a:ext cx="2576908" cy="144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227"/>
                <a:gridCol w="644227"/>
                <a:gridCol w="644227"/>
                <a:gridCol w="644227"/>
              </a:tblGrid>
              <a:tr h="50442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Lips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Roof</a:t>
                      </a:r>
                      <a:r>
                        <a:rPr lang="en-US" sz="1200" b="1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of Mouth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Back of Throat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19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Early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BA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DA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GA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19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Late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PA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TA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KA</a:t>
                      </a:r>
                      <a:endParaRPr lang="en-US" sz="12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5968167" y="3071497"/>
            <a:ext cx="591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VOT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81515" y="194854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POA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Accuracy by Distance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Accuracy by Position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pic>
        <p:nvPicPr>
          <p:cNvPr id="10" name="Picture 9" descr="Macintosh HD:Users:chdlab:Ratna:Github_REaCh_Choice_Task:data_analysis:phonology_new:accuracy_by_distance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4875"/>
            <a:ext cx="4040188" cy="242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chdlab:Ratna:Github_REaCh_Choice_Task:data_analysis:phonology_new:accuracy_by_positionAL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4" y="2174875"/>
            <a:ext cx="4041775" cy="2421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05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74461" y="91658"/>
            <a:ext cx="5798347" cy="659984"/>
          </a:xfrm>
        </p:spPr>
        <p:txBody>
          <a:bodyPr>
            <a:noAutofit/>
          </a:bodyPr>
          <a:lstStyle/>
          <a:p>
            <a:r>
              <a:rPr lang="en-US" sz="2800" b="1" u="sng" dirty="0"/>
              <a:t>Age Distribution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" name="Picture 9" descr="Macintosh HD:Users:chdlab:Ratna:Github_REaCh_Choice_Task:data_analysis:agedistribution_bot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85" y="456161"/>
            <a:ext cx="4560947" cy="1913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443938" y="2370571"/>
            <a:ext cx="4469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Age Distribution *NEW*</a:t>
            </a:r>
            <a:endParaRPr lang="en-US" dirty="0"/>
          </a:p>
        </p:txBody>
      </p:sp>
      <p:pic>
        <p:nvPicPr>
          <p:cNvPr id="12" name="Picture 11" descr="Macintosh HD:Users:chdlab:Ratna:Github_REaCh_Choice_Task:data_analysis:agedistribution_new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58" y="2684277"/>
            <a:ext cx="4499774" cy="19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413458" y="4591790"/>
            <a:ext cx="4499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Age Distribution *OLD*</a:t>
            </a:r>
            <a:endParaRPr lang="en-US" dirty="0"/>
          </a:p>
        </p:txBody>
      </p:sp>
      <p:pic>
        <p:nvPicPr>
          <p:cNvPr id="14" name="Picture 13" descr="Macintosh HD:Users:chdlab:Ratna:Github_REaCh_Choice_Task:data_analysis:agedistribution_ol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58" y="4902550"/>
            <a:ext cx="4499774" cy="19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49083" y="3289033"/>
            <a:ext cx="772501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Total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6049083" y="5484102"/>
            <a:ext cx="772501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Total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0280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Phonology Task</a:t>
            </a:r>
            <a:endParaRPr lang="en-US" dirty="0"/>
          </a:p>
        </p:txBody>
      </p:sp>
      <p:pic>
        <p:nvPicPr>
          <p:cNvPr id="6" name="My First Projec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1"/>
            <a:ext cx="8045451" cy="4525963"/>
          </a:xfrm>
        </p:spPr>
      </p:pic>
    </p:spTree>
    <p:extLst>
      <p:ext uri="{BB962C8B-B14F-4D97-AF65-F5344CB8AC3E}">
        <p14:creationId xmlns:p14="http://schemas.microsoft.com/office/powerpoint/2010/main" val="326706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POA &amp; VOT score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068837"/>
              </p:ext>
            </p:extLst>
          </p:nvPr>
        </p:nvGraphicFramePr>
        <p:xfrm>
          <a:off x="1635043" y="2542970"/>
          <a:ext cx="6324044" cy="3323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011"/>
                <a:gridCol w="1581011"/>
                <a:gridCol w="1581011"/>
                <a:gridCol w="1581011"/>
              </a:tblGrid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Lips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Roof</a:t>
                      </a:r>
                      <a:r>
                        <a:rPr lang="en-US" sz="1800" b="1" baseline="0" dirty="0" smtClean="0"/>
                        <a:t> of Mouth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Back of Throat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Early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BA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DA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GA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Late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PA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TA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KA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4489" y="4465336"/>
            <a:ext cx="81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VOT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76214" y="1836647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4278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POA score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647890"/>
              </p:ext>
            </p:extLst>
          </p:nvPr>
        </p:nvGraphicFramePr>
        <p:xfrm>
          <a:off x="1635043" y="2542970"/>
          <a:ext cx="6324044" cy="3323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011"/>
                <a:gridCol w="1581011"/>
                <a:gridCol w="1581011"/>
                <a:gridCol w="1581011"/>
              </a:tblGrid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Lips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Roof</a:t>
                      </a:r>
                      <a:r>
                        <a:rPr lang="en-US" sz="1800" b="1" baseline="0" dirty="0" smtClean="0"/>
                        <a:t> of Mouth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Back of Throat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Early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BA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DA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GA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Late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PA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TA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KA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4489" y="4465336"/>
            <a:ext cx="81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VOT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76214" y="1836647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POA</a:t>
            </a:r>
            <a:endParaRPr lang="en-US" sz="28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207853" y="2542970"/>
            <a:ext cx="1597377" cy="3759309"/>
            <a:chOff x="3469712" y="2542969"/>
            <a:chExt cx="1597377" cy="3759309"/>
          </a:xfrm>
        </p:grpSpPr>
        <p:sp>
          <p:nvSpPr>
            <p:cNvPr id="3" name="Rectangle 2"/>
            <p:cNvSpPr/>
            <p:nvPr/>
          </p:nvSpPr>
          <p:spPr>
            <a:xfrm>
              <a:off x="3469712" y="2542969"/>
              <a:ext cx="1597377" cy="3323157"/>
            </a:xfrm>
            <a:prstGeom prst="rect">
              <a:avLst/>
            </a:prstGeom>
            <a:noFill/>
            <a:ln w="57150"/>
            <a:effectLst>
              <a:outerShdw blurRad="40005" dist="22987" dir="5400000" algn="tl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13893" y="593294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0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05230" y="2540968"/>
            <a:ext cx="1597377" cy="3759309"/>
            <a:chOff x="3469712" y="2542969"/>
            <a:chExt cx="1597377" cy="3759309"/>
          </a:xfrm>
        </p:grpSpPr>
        <p:sp>
          <p:nvSpPr>
            <p:cNvPr id="10" name="Rectangle 9"/>
            <p:cNvSpPr/>
            <p:nvPr/>
          </p:nvSpPr>
          <p:spPr>
            <a:xfrm>
              <a:off x="3469712" y="2542969"/>
              <a:ext cx="1597377" cy="3323157"/>
            </a:xfrm>
            <a:prstGeom prst="rect">
              <a:avLst/>
            </a:prstGeom>
            <a:noFill/>
            <a:ln w="57150"/>
            <a:effectLst>
              <a:outerShdw blurRad="40005" dist="22987" dir="5400000" algn="tl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13893" y="593294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0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74800" y="2544450"/>
            <a:ext cx="1597377" cy="3759309"/>
            <a:chOff x="3469712" y="2542969"/>
            <a:chExt cx="1597377" cy="3759309"/>
          </a:xfrm>
        </p:grpSpPr>
        <p:sp>
          <p:nvSpPr>
            <p:cNvPr id="13" name="Rectangle 12"/>
            <p:cNvSpPr/>
            <p:nvPr/>
          </p:nvSpPr>
          <p:spPr>
            <a:xfrm>
              <a:off x="3469712" y="2542969"/>
              <a:ext cx="1597377" cy="3323157"/>
            </a:xfrm>
            <a:prstGeom prst="rect">
              <a:avLst/>
            </a:prstGeom>
            <a:noFill/>
            <a:ln w="57150"/>
            <a:effectLst>
              <a:outerShdw blurRad="40005" dist="22987" dir="5400000" algn="tl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13893" y="593294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0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07852" y="3640141"/>
            <a:ext cx="3194755" cy="1547795"/>
            <a:chOff x="3469712" y="3640141"/>
            <a:chExt cx="3194754" cy="1547795"/>
          </a:xfrm>
        </p:grpSpPr>
        <p:sp>
          <p:nvSpPr>
            <p:cNvPr id="15" name="Rectangle 14"/>
            <p:cNvSpPr/>
            <p:nvPr/>
          </p:nvSpPr>
          <p:spPr>
            <a:xfrm>
              <a:off x="3469712" y="3640141"/>
              <a:ext cx="3194754" cy="1126087"/>
            </a:xfrm>
            <a:prstGeom prst="rect">
              <a:avLst/>
            </a:prstGeom>
            <a:noFill/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8465" y="4818604"/>
              <a:ext cx="772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07852" y="4748405"/>
            <a:ext cx="3194755" cy="1547795"/>
            <a:chOff x="3469712" y="3640141"/>
            <a:chExt cx="3194754" cy="1547795"/>
          </a:xfrm>
        </p:grpSpPr>
        <p:sp>
          <p:nvSpPr>
            <p:cNvPr id="19" name="Rectangle 18"/>
            <p:cNvSpPr/>
            <p:nvPr/>
          </p:nvSpPr>
          <p:spPr>
            <a:xfrm>
              <a:off x="3469712" y="3640141"/>
              <a:ext cx="3194754" cy="1126087"/>
            </a:xfrm>
            <a:prstGeom prst="rect">
              <a:avLst/>
            </a:prstGeom>
            <a:noFill/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88465" y="4818604"/>
              <a:ext cx="772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90515" y="3635412"/>
            <a:ext cx="3194755" cy="1547795"/>
            <a:chOff x="3469712" y="3640141"/>
            <a:chExt cx="3194754" cy="1547795"/>
          </a:xfrm>
        </p:grpSpPr>
        <p:sp>
          <p:nvSpPr>
            <p:cNvPr id="22" name="Rectangle 21"/>
            <p:cNvSpPr/>
            <p:nvPr/>
          </p:nvSpPr>
          <p:spPr>
            <a:xfrm>
              <a:off x="3469712" y="3640141"/>
              <a:ext cx="3194754" cy="1126087"/>
            </a:xfrm>
            <a:prstGeom prst="rect">
              <a:avLst/>
            </a:prstGeom>
            <a:noFill/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88465" y="4818604"/>
              <a:ext cx="772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90515" y="4748405"/>
            <a:ext cx="3194755" cy="1547795"/>
            <a:chOff x="3469712" y="3640141"/>
            <a:chExt cx="3194754" cy="1547795"/>
          </a:xfrm>
        </p:grpSpPr>
        <p:sp>
          <p:nvSpPr>
            <p:cNvPr id="25" name="Rectangle 24"/>
            <p:cNvSpPr/>
            <p:nvPr/>
          </p:nvSpPr>
          <p:spPr>
            <a:xfrm>
              <a:off x="3469712" y="3640141"/>
              <a:ext cx="3194754" cy="1126087"/>
            </a:xfrm>
            <a:prstGeom prst="rect">
              <a:avLst/>
            </a:prstGeom>
            <a:noFill/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88465" y="4818604"/>
              <a:ext cx="772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80045" y="3674695"/>
            <a:ext cx="4792131" cy="1096447"/>
            <a:chOff x="3441905" y="3674694"/>
            <a:chExt cx="4792131" cy="1096447"/>
          </a:xfrm>
        </p:grpSpPr>
        <p:sp>
          <p:nvSpPr>
            <p:cNvPr id="27" name="Rectangle 26"/>
            <p:cNvSpPr/>
            <p:nvPr/>
          </p:nvSpPr>
          <p:spPr>
            <a:xfrm>
              <a:off x="3441905" y="3674694"/>
              <a:ext cx="4792131" cy="1096447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75767" y="4352885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2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81667" y="4756586"/>
            <a:ext cx="4792131" cy="1096447"/>
            <a:chOff x="3441905" y="3674694"/>
            <a:chExt cx="4792131" cy="1096447"/>
          </a:xfrm>
        </p:grpSpPr>
        <p:sp>
          <p:nvSpPr>
            <p:cNvPr id="32" name="Rectangle 31"/>
            <p:cNvSpPr/>
            <p:nvPr/>
          </p:nvSpPr>
          <p:spPr>
            <a:xfrm>
              <a:off x="3441905" y="3674694"/>
              <a:ext cx="4792131" cy="1096447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75767" y="4352885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3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 score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991071"/>
              </p:ext>
            </p:extLst>
          </p:nvPr>
        </p:nvGraphicFramePr>
        <p:xfrm>
          <a:off x="1635043" y="2542970"/>
          <a:ext cx="6324044" cy="3323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011"/>
                <a:gridCol w="1581011"/>
                <a:gridCol w="1581011"/>
                <a:gridCol w="1581011"/>
              </a:tblGrid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Lips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Roof</a:t>
                      </a:r>
                      <a:r>
                        <a:rPr lang="en-US" sz="1800" b="1" baseline="0" dirty="0" smtClean="0"/>
                        <a:t> of Mouth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Back of Throat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Early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BA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DA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GA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Late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PA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TA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KA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4489" y="4465336"/>
            <a:ext cx="81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VOT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76214" y="1836647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POA</a:t>
            </a:r>
            <a:endParaRPr lang="en-US" sz="28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3207853" y="3674695"/>
            <a:ext cx="5565747" cy="1096447"/>
            <a:chOff x="3441905" y="3674694"/>
            <a:chExt cx="5606671" cy="1096447"/>
          </a:xfrm>
        </p:grpSpPr>
        <p:sp>
          <p:nvSpPr>
            <p:cNvPr id="27" name="Rectangle 26"/>
            <p:cNvSpPr/>
            <p:nvPr/>
          </p:nvSpPr>
          <p:spPr>
            <a:xfrm>
              <a:off x="3441905" y="3674694"/>
              <a:ext cx="4792131" cy="1096447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81228" y="4038899"/>
              <a:ext cx="767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VOT 0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4759" y="4756586"/>
            <a:ext cx="5586631" cy="1096447"/>
            <a:chOff x="3441905" y="3674694"/>
            <a:chExt cx="5612828" cy="1096447"/>
          </a:xfrm>
        </p:grpSpPr>
        <p:sp>
          <p:nvSpPr>
            <p:cNvPr id="32" name="Rectangle 31"/>
            <p:cNvSpPr/>
            <p:nvPr/>
          </p:nvSpPr>
          <p:spPr>
            <a:xfrm>
              <a:off x="3441905" y="3674694"/>
              <a:ext cx="4792131" cy="1096447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89414" y="4009741"/>
              <a:ext cx="7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VOT 0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94759" y="3661600"/>
            <a:ext cx="1571185" cy="2593372"/>
            <a:chOff x="3207852" y="3674694"/>
            <a:chExt cx="1610464" cy="2593372"/>
          </a:xfrm>
        </p:grpSpPr>
        <p:sp>
          <p:nvSpPr>
            <p:cNvPr id="37" name="Rectangle 36"/>
            <p:cNvSpPr/>
            <p:nvPr/>
          </p:nvSpPr>
          <p:spPr>
            <a:xfrm>
              <a:off x="3207852" y="3674694"/>
              <a:ext cx="1610464" cy="2178338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17906" y="5898734"/>
              <a:ext cx="779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VOT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92132" y="3661600"/>
            <a:ext cx="1571185" cy="2593372"/>
            <a:chOff x="3207852" y="3674694"/>
            <a:chExt cx="1610464" cy="2593372"/>
          </a:xfrm>
        </p:grpSpPr>
        <p:sp>
          <p:nvSpPr>
            <p:cNvPr id="40" name="Rectangle 39"/>
            <p:cNvSpPr/>
            <p:nvPr/>
          </p:nvSpPr>
          <p:spPr>
            <a:xfrm>
              <a:off x="3207852" y="3674694"/>
              <a:ext cx="1610464" cy="2178338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17906" y="5898734"/>
              <a:ext cx="779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VOT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74806" y="3678329"/>
            <a:ext cx="1571185" cy="2593372"/>
            <a:chOff x="3207852" y="3674694"/>
            <a:chExt cx="1610464" cy="2593372"/>
          </a:xfrm>
        </p:grpSpPr>
        <p:sp>
          <p:nvSpPr>
            <p:cNvPr id="43" name="Rectangle 42"/>
            <p:cNvSpPr/>
            <p:nvPr/>
          </p:nvSpPr>
          <p:spPr>
            <a:xfrm>
              <a:off x="3207852" y="3674694"/>
              <a:ext cx="1610464" cy="2178338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17906" y="5898734"/>
              <a:ext cx="779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VOT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78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(D)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033821"/>
              </p:ext>
            </p:extLst>
          </p:nvPr>
        </p:nvGraphicFramePr>
        <p:xfrm>
          <a:off x="1635043" y="2542970"/>
          <a:ext cx="6324044" cy="3323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011"/>
                <a:gridCol w="1581011"/>
                <a:gridCol w="1581011"/>
                <a:gridCol w="1581011"/>
              </a:tblGrid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Lips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Roof</a:t>
                      </a:r>
                      <a:r>
                        <a:rPr lang="en-US" sz="1800" b="1" baseline="0" dirty="0" smtClean="0"/>
                        <a:t> of Mouth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Back of Throat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Early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rgbClr val="008000"/>
                          </a:solidFill>
                        </a:rPr>
                        <a:t>BA</a:t>
                      </a:r>
                      <a:endParaRPr 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DA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GA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71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Late</a:t>
                      </a:r>
                      <a:endParaRPr lang="en-US" sz="1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PA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TA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rgbClr val="008000"/>
                          </a:solidFill>
                        </a:rPr>
                        <a:t>KA</a:t>
                      </a:r>
                      <a:endParaRPr 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4489" y="4465336"/>
            <a:ext cx="81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VOT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76214" y="1836647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POA</a:t>
            </a:r>
            <a:endParaRPr lang="en-US" sz="28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3207852" y="3305362"/>
            <a:ext cx="4757152" cy="1465779"/>
            <a:chOff x="3441905" y="3305362"/>
            <a:chExt cx="4792131" cy="1465779"/>
          </a:xfrm>
        </p:grpSpPr>
        <p:sp>
          <p:nvSpPr>
            <p:cNvPr id="27" name="Rectangle 26"/>
            <p:cNvSpPr/>
            <p:nvPr/>
          </p:nvSpPr>
          <p:spPr>
            <a:xfrm>
              <a:off x="3441905" y="3674694"/>
              <a:ext cx="4792131" cy="1096447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14974" y="3305362"/>
              <a:ext cx="780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POA 2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74806" y="3678330"/>
            <a:ext cx="1571185" cy="2698124"/>
            <a:chOff x="3207852" y="3674694"/>
            <a:chExt cx="1610464" cy="2698124"/>
          </a:xfrm>
        </p:grpSpPr>
        <p:sp>
          <p:nvSpPr>
            <p:cNvPr id="43" name="Rectangle 42"/>
            <p:cNvSpPr/>
            <p:nvPr/>
          </p:nvSpPr>
          <p:spPr>
            <a:xfrm>
              <a:off x="3207852" y="3674694"/>
              <a:ext cx="1610464" cy="2178338"/>
            </a:xfrm>
            <a:prstGeom prst="rect">
              <a:avLst/>
            </a:prstGeom>
            <a:noFill/>
            <a:ln w="476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58168" y="6003486"/>
              <a:ext cx="779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90"/>
                  </a:solidFill>
                </a:rPr>
                <a:t>VOT 1</a:t>
              </a:r>
              <a:endParaRPr lang="en-US" b="1" dirty="0">
                <a:solidFill>
                  <a:srgbClr val="00009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29894" y="1232972"/>
            <a:ext cx="248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VOT score + POA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new stimuli structure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234"/>
            <a:ext cx="8229600" cy="346719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u="sng" dirty="0" smtClean="0"/>
              <a:t>Difficulty level</a:t>
            </a:r>
          </a:p>
          <a:p>
            <a:pPr marL="0" indent="0" algn="ctr">
              <a:buNone/>
            </a:pPr>
            <a:endParaRPr lang="en-US" b="1" u="sng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D3 – POA2,VOT1                                     (PA-GA, KA-BA)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D2 – POA1,VOT1          (BA-TA, GA-TA, PA-DA, KA-DA)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D1 – POA1,VOT0          (PA-TA, KA-TA, BA-DA, GA-DA)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D2 – POA2,VOT0                                     (PA-KA, BA-GA)</a:t>
            </a:r>
            <a:br>
              <a:rPr lang="en-US" dirty="0" smtClean="0"/>
            </a:br>
            <a:r>
              <a:rPr lang="en-US" dirty="0" smtClean="0"/>
              <a:t>D1 – POA0,VOT1                                                  (TA-DA)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D1 – POA0,VOT1                                     (PA-BA, KA-GA)</a:t>
            </a:r>
          </a:p>
        </p:txBody>
      </p:sp>
    </p:spTree>
    <p:extLst>
      <p:ext uri="{BB962C8B-B14F-4D97-AF65-F5344CB8AC3E}">
        <p14:creationId xmlns:p14="http://schemas.microsoft.com/office/powerpoint/2010/main" val="202694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2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Accuracy by POA_VOT (separately)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 descr="Macintosh HD:Users:chdlab:Ratna:Github_REaCh_Choice_Task:data_analysis:phonology_new:accuracy_by_POA_VOT_AL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33" y="533583"/>
            <a:ext cx="3692297" cy="213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private:var:folders:wc:w1ytm9pj1c5_n3hw7w59vj8c0000gp:T:TemporaryItems:unname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1" y="628514"/>
            <a:ext cx="3430610" cy="20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private:var:folders:wc:w1ytm9pj1c5_n3hw7w59vj8c0000gp:T:TemporaryItems:unname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2" y="2667913"/>
            <a:ext cx="3686508" cy="206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chdlab:Ratna:Github_REaCh_Choice_Task:data_analysis:phonology_new:accuracy_by_POA_VOT_COMBINED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1" y="2667914"/>
            <a:ext cx="3430610" cy="206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private:var:folders:wc:w1ytm9pj1c5_n3hw7w59vj8c0000gp:T:TemporaryItems:unnamed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4" y="4697486"/>
            <a:ext cx="3686507" cy="202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cintosh HD:Users:chdlab:Ratna:Github_REaCh_Choice_Task:data_analysis:phonology_new:accuracy_by_POA_VOT_NEW2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1" y="4697486"/>
            <a:ext cx="3430610" cy="2029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82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83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Accuracy by POA_VOT </a:t>
            </a:r>
            <a:r>
              <a:rPr lang="en-US" sz="2800" b="1" u="sng" dirty="0" smtClean="0"/>
              <a:t>combinations</a:t>
            </a:r>
            <a:endParaRPr lang="en-US" sz="2800" dirty="0"/>
          </a:p>
        </p:txBody>
      </p:sp>
      <p:pic>
        <p:nvPicPr>
          <p:cNvPr id="10" name="Picture 9" descr="Macintosh HD:Users:chdlab:Ratna:Github_REaCh_Choice_Task:data_analysis:phonology_new:accuracy_by_POA_VOT_combination_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59" y="523762"/>
            <a:ext cx="3436672" cy="22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chdlab:Ratna:Github_REaCh_Choice_Task:data_analysis:phonology_new:accuracy_by_POA_VOT_combination_OL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1" y="674541"/>
            <a:ext cx="3267073" cy="205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private:var:folders:wc:w1ytm9pj1c5_n3hw7w59vj8c0000gp:T:TemporaryItems:unname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58" y="2733385"/>
            <a:ext cx="3267073" cy="205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Macintosh HD:Users:chdlab:Ratna:Github_REaCh_Choice_Task:data_analysis:phonology_new:accuracy_by_POA_VOT_combination_COMBINED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1" y="2733385"/>
            <a:ext cx="3267073" cy="205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cintosh HD:private:var:folders:wc:w1ytm9pj1c5_n3hw7w59vj8c0000gp:T:TemporaryItems:unnamed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57" y="4792230"/>
            <a:ext cx="3267073" cy="205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chdlab:Ratna:Github_REaCh_Choice_Task:data_analysis:phonology_new:accuracy_by_POA_VOT_combination_NEW2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31" y="4792230"/>
            <a:ext cx="3267073" cy="2058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12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273</Words>
  <Application>Microsoft Macintosh PowerPoint</Application>
  <PresentationFormat>On-screen Show (4:3)</PresentationFormat>
  <Paragraphs>165</Paragraphs>
  <Slides>14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REaCh – Phonology Task</vt:lpstr>
      <vt:lpstr>Phonology Task</vt:lpstr>
      <vt:lpstr>POA &amp; VOT score</vt:lpstr>
      <vt:lpstr>POA score</vt:lpstr>
      <vt:lpstr>VOT score</vt:lpstr>
      <vt:lpstr>Distance (D)</vt:lpstr>
      <vt:lpstr>The new stimuli structure</vt:lpstr>
      <vt:lpstr>Accuracy by POA_VOT (separately) </vt:lpstr>
      <vt:lpstr>Accuracy by POA_VOT combinations</vt:lpstr>
      <vt:lpstr>Accuracy by Difficulty</vt:lpstr>
      <vt:lpstr>Accuracy by Phoneme</vt:lpstr>
      <vt:lpstr>PowerPoint Presentation</vt:lpstr>
      <vt:lpstr>PowerPoint Presentation</vt:lpstr>
      <vt:lpstr>Age Distribution 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 – Phonology Task</dc:title>
  <dc:creator>CHD Lab</dc:creator>
  <cp:lastModifiedBy>CHD Lab</cp:lastModifiedBy>
  <cp:revision>19</cp:revision>
  <dcterms:created xsi:type="dcterms:W3CDTF">2015-02-10T00:21:16Z</dcterms:created>
  <dcterms:modified xsi:type="dcterms:W3CDTF">2015-02-11T21:22:51Z</dcterms:modified>
</cp:coreProperties>
</file>